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/>
              <a:t>Ocean Acidification Module - Lesson Pictures</a:t>
            </a: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r" dirty="0"/>
              <a:t>(refer to “Lesson Flow” for timing)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r" smtClean="0"/>
              <a:t>(can be adapted…)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Why does acidity matter?</a:t>
            </a:r>
            <a:endParaRPr/>
          </a:p>
        </p:txBody>
      </p:sp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5974" y="1489800"/>
            <a:ext cx="4352050" cy="3264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/>
              <a:t>Good laboratory practices</a:t>
            </a: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68300" rtl="0">
              <a:spcBef>
                <a:spcPts val="1600"/>
              </a:spcBef>
              <a:spcAft>
                <a:spcPts val="0"/>
              </a:spcAft>
              <a:buSzPts val="2200"/>
              <a:buChar char="-"/>
            </a:pPr>
            <a:r>
              <a:rPr lang="fr" sz="2200"/>
              <a:t>Wear gloves at all times when handling chemicals/solutions</a:t>
            </a:r>
            <a:endParaRPr sz="2200"/>
          </a:p>
          <a:p>
            <a: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fr" sz="2200"/>
              <a:t>Safety goggles </a:t>
            </a:r>
            <a:endParaRPr sz="2200"/>
          </a:p>
          <a:p>
            <a: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fr" sz="2200"/>
              <a:t>Use different containers for different solutions</a:t>
            </a:r>
            <a:endParaRPr sz="2200"/>
          </a:p>
          <a:p>
            <a: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fr" sz="2200"/>
              <a:t>Never use a container twice without properly washing it</a:t>
            </a:r>
            <a:endParaRPr sz="2200"/>
          </a:p>
          <a:p>
            <a: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fr" sz="2200"/>
              <a:t>Identify containers </a:t>
            </a:r>
            <a:endParaRPr sz="2200"/>
          </a:p>
          <a:p>
            <a: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-"/>
            </a:pPr>
            <a:r>
              <a:rPr lang="fr" sz="2200"/>
              <a:t>Write down everything!</a:t>
            </a:r>
            <a:endParaRPr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How do we measure acidity?</a:t>
            </a:r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2200" b="1"/>
              <a:t>pH:</a:t>
            </a:r>
            <a:r>
              <a:rPr lang="fr" sz="2200"/>
              <a:t> quantitative measure of acidity/basicity</a:t>
            </a:r>
            <a:endParaRPr sz="2200"/>
          </a:p>
          <a:p>
            <a:pPr marL="457200" lvl="0" indent="-368300" rtl="0">
              <a:spcBef>
                <a:spcPts val="1600"/>
              </a:spcBef>
              <a:spcAft>
                <a:spcPts val="0"/>
              </a:spcAft>
              <a:buSzPts val="2200"/>
              <a:buChar char="❏"/>
            </a:pPr>
            <a:r>
              <a:rPr lang="fr" sz="2200"/>
              <a:t>If between 0 and 7, then solution is acid</a:t>
            </a:r>
            <a:endParaRPr sz="2200"/>
          </a:p>
          <a:p>
            <a: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❏"/>
            </a:pPr>
            <a:r>
              <a:rPr lang="fr" sz="2200"/>
              <a:t>If between 7 and 14, solution is basic </a:t>
            </a:r>
            <a:endParaRPr sz="22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❏"/>
            </a:pPr>
            <a:r>
              <a:rPr lang="fr" sz="2200"/>
              <a:t>If 7, solution is neutral</a:t>
            </a:r>
            <a:r>
              <a:rPr lang="fr"/>
              <a:t/>
            </a:r>
            <a:br>
              <a:rPr lang="fr"/>
            </a:br>
            <a:endParaRPr/>
          </a:p>
        </p:txBody>
      </p:sp>
      <p:pic>
        <p:nvPicPr>
          <p:cNvPr id="75" name="Shape 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3050" y="2415650"/>
            <a:ext cx="3608800" cy="268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(Older students) What exactly is pH?</a:t>
            </a:r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fr" sz="2000"/>
              <a:t>Acid = molecule that can give an H+ ion</a:t>
            </a:r>
            <a:endParaRPr sz="2000"/>
          </a:p>
          <a:p>
            <a: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fr" sz="1600"/>
              <a:t>HF = H+ + F-</a:t>
            </a:r>
            <a:endParaRPr sz="1600"/>
          </a:p>
          <a:p>
            <a: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fr" sz="1600"/>
              <a:t>H2O = H+ + OH-</a:t>
            </a:r>
            <a:endParaRPr sz="1600"/>
          </a:p>
          <a:p>
            <a: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❏"/>
            </a:pPr>
            <a:r>
              <a:rPr lang="fr" sz="1600"/>
              <a:t>H2CO3 = H+ + HCO3-</a:t>
            </a:r>
            <a:endParaRPr sz="1600"/>
          </a:p>
          <a:p>
            <a: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fr" sz="1600"/>
              <a:t>HCO3- = H+ + CO3(2-)</a:t>
            </a:r>
            <a:r>
              <a:rPr lang="fr" sz="2000"/>
              <a:t/>
            </a:r>
            <a:br>
              <a:rPr lang="fr" sz="2000"/>
            </a:br>
            <a:endParaRPr sz="2000"/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fr" sz="2000"/>
              <a:t>Concentration = quantity / volume	</a:t>
            </a:r>
            <a:endParaRPr sz="2000"/>
          </a:p>
          <a:p>
            <a:pPr marL="457200" lvl="0" indent="-355600">
              <a:spcBef>
                <a:spcPts val="0"/>
              </a:spcBef>
              <a:spcAft>
                <a:spcPts val="0"/>
              </a:spcAft>
              <a:buSzPts val="2000"/>
              <a:buChar char="❏"/>
            </a:pPr>
            <a:r>
              <a:rPr lang="fr" sz="2000"/>
              <a:t>pH = - log( [H+] )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CO2 in the atmosphere</a:t>
            </a:r>
            <a:endParaRPr/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38" y="1531775"/>
            <a:ext cx="8772525" cy="279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Greenhouse gases</a:t>
            </a: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7750" y="155588"/>
            <a:ext cx="4018675" cy="483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Carbon cycle</a:t>
            </a:r>
            <a:endParaRPr/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550" y="1184625"/>
            <a:ext cx="6310900" cy="359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Effects of ocean acidification</a:t>
            </a:r>
            <a:endParaRPr/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9100" y="1428750"/>
            <a:ext cx="8610600" cy="25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153</Words>
  <Application>Microsoft Office PowerPoint</Application>
  <PresentationFormat>On-screen Show (16:9)</PresentationFormat>
  <Paragraphs>29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Ocean Acidification Module - Lesson Pictures</vt:lpstr>
      <vt:lpstr>Why does acidity matter?</vt:lpstr>
      <vt:lpstr>Good laboratory practices</vt:lpstr>
      <vt:lpstr>How do we measure acidity?</vt:lpstr>
      <vt:lpstr>(Older students) What exactly is pH?</vt:lpstr>
      <vt:lpstr>CO2 in the atmosphere</vt:lpstr>
      <vt:lpstr>Greenhouse gases</vt:lpstr>
      <vt:lpstr>Carbon cycle</vt:lpstr>
      <vt:lpstr>Effects of ocean acidification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Ocean Acidification Module - Lesson Pictures</dc:title>
  <dc:creator>Jérôme</dc:creator>
  <cp:lastModifiedBy>Jérôme Michon</cp:lastModifiedBy>
  <cp:revision>2</cp:revision>
  <dcterms:modified xsi:type="dcterms:W3CDTF">2018-04-27T15:17:18Z</dcterms:modified>
</cp:coreProperties>
</file>